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handoutMasterIdLst>
    <p:handoutMasterId r:id="rId17"/>
  </p:handoutMasterIdLst>
  <p:sldIdLst>
    <p:sldId id="282" r:id="rId2"/>
    <p:sldId id="257" r:id="rId3"/>
    <p:sldId id="258" r:id="rId4"/>
    <p:sldId id="259" r:id="rId5"/>
    <p:sldId id="302" r:id="rId6"/>
    <p:sldId id="338" r:id="rId7"/>
    <p:sldId id="344" r:id="rId8"/>
    <p:sldId id="345" r:id="rId9"/>
    <p:sldId id="408" r:id="rId10"/>
    <p:sldId id="286" r:id="rId11"/>
    <p:sldId id="288" r:id="rId12"/>
    <p:sldId id="269" r:id="rId13"/>
    <p:sldId id="334" r:id="rId14"/>
    <p:sldId id="283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005DA2"/>
    <a:srgbClr val="C13F3F"/>
    <a:srgbClr val="FFFF99"/>
    <a:srgbClr val="D9212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6357" autoAdjust="0"/>
  </p:normalViewPr>
  <p:slideViewPr>
    <p:cSldViewPr>
      <p:cViewPr varScale="1">
        <p:scale>
          <a:sx n="77" d="100"/>
          <a:sy n="77" d="100"/>
        </p:scale>
        <p:origin x="10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142" y="4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10/22/2024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10/22/2024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39" tIns="47020" rIns="94039" bIns="470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</p:spPr>
        <p:txBody>
          <a:bodyPr vert="horz" lIns="94039" tIns="47020" rIns="94039" bIns="470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988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0244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D98E6-C4B7-402B-9B62-381BA5333BE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59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D98E6-C4B7-402B-9B62-381BA5333BE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355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3211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2875" y="3962400"/>
            <a:ext cx="9133935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A8D14-E5DC-4009-8ABE-E113074D3533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D75C59B-2226-4C9A-BA5C-475C2A35C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CDF360-C7B3-49D5-81D7-6D9D54264E47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AEB9E3C3-A590-43C8-8AF5-AAE4C2A4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/>
              <a:t>October 24, 2024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A087DD9F-A4A9-4654-A7DD-2A17E56F1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October 24, 2024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43" y="2718275"/>
            <a:ext cx="7123113" cy="1673225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65" y="1600200"/>
            <a:ext cx="9133935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</p:spPr>
        <p:txBody>
          <a:bodyPr/>
          <a:lstStyle>
            <a:lvl1pPr algn="ctr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FCC66BDB-479C-425F-A0DE-FBA1C4F5B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October 24, 2024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30E0A3-BC75-4EC2-B96D-C99E4CC6620B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6D8E689-AD31-4B85-84FE-1080505B5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06211B-1D5E-4146-BED0-7EC3D4207D5E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0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5943600" y="6446837"/>
            <a:ext cx="2667000" cy="365125"/>
          </a:xfrm>
        </p:spPr>
        <p:txBody>
          <a:bodyPr rtlCol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October 24, 2024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3336" y="1591692"/>
            <a:ext cx="3886200" cy="4504307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4336" y="1591693"/>
            <a:ext cx="3886200" cy="450430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October 24, 2024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23336" y="905893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4336" y="905893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24, 2024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CD744E3-F398-4247-B444-E2D9218E2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October 24, 2024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C4317-A5EC-4823-9EF6-2ABB221BE4B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0619B8-E720-4417-AEBA-2EA268598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3FFE94-DDE5-407D-A4F2-9F4CA7F4AE2B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 algn="ctr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200738F2-32D1-47E7-9AEF-9082EC3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/>
              <a:t>October 24, 2024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" name="Google Shape;21;p19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October 24, 2024</a:t>
            </a:r>
            <a:endParaRPr/>
          </a:p>
        </p:txBody>
      </p:sp>
      <p:pic>
        <p:nvPicPr>
          <p:cNvPr id="24" name="Google Shape;2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19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9391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919954"/>
            <a:ext cx="8153400" cy="52065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/>
              <a:t>October 24, 2024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D30FDD-1477-4E01-B6CC-012187FA9F2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F6EC95-197A-48FC-B506-A733992C0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5DD6E7-E616-4FAE-BC85-67AA461887B4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dusd.k12.ca.u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0" y="49259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600" b="1" dirty="0"/>
              <a:t>Acton-Agua Dulce Unified School District</a:t>
            </a:r>
            <a:br>
              <a:rPr lang="en-US" sz="3600" b="1" dirty="0"/>
            </a:br>
            <a:r>
              <a:rPr lang="en-US" sz="3600" b="1" dirty="0"/>
              <a:t>Introduction to Districting</a:t>
            </a:r>
            <a:endParaRPr sz="3600" b="1" dirty="0"/>
          </a:p>
        </p:txBody>
      </p:sp>
      <p:sp>
        <p:nvSpPr>
          <p:cNvPr id="118" name="Google Shape;118;p1"/>
          <p:cNvSpPr txBox="1">
            <a:spLocks noGrp="1"/>
          </p:cNvSpPr>
          <p:nvPr>
            <p:ph type="subTitle" idx="1"/>
          </p:nvPr>
        </p:nvSpPr>
        <p:spPr>
          <a:xfrm>
            <a:off x="2362200" y="609600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5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60000"/>
              <a:buNone/>
            </a:pPr>
            <a:r>
              <a:rPr lang="en-US" dirty="0"/>
              <a:t> </a:t>
            </a:r>
            <a:r>
              <a:rPr lang="en-US" sz="3600" dirty="0"/>
              <a:t>Dr. Justin Levitt, Vice-President</a:t>
            </a:r>
            <a:endParaRPr dirty="0"/>
          </a:p>
          <a:p>
            <a:pPr marL="0" lvl="0" indent="0" algn="r" rtl="0">
              <a:spcBef>
                <a:spcPts val="700"/>
              </a:spcBef>
              <a:spcAft>
                <a:spcPts val="0"/>
              </a:spcAft>
              <a:buSzPct val="60000"/>
              <a:buNone/>
            </a:pPr>
            <a:r>
              <a:rPr lang="en-US" sz="3600" dirty="0"/>
              <a:t>National Demographics Corporation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5B307B-7EDC-B1AE-72BC-0B9217DD0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599" y="541684"/>
            <a:ext cx="6687829" cy="425891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68ED0-8A7F-583F-F7B6-43310F4D9BF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24, 2024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1731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Defining Neighborhoods</a:t>
            </a:r>
            <a:endParaRPr sz="4000" dirty="0"/>
          </a:p>
        </p:txBody>
      </p:sp>
      <p:sp>
        <p:nvSpPr>
          <p:cNvPr id="154" name="Google Shape;154;p4"/>
          <p:cNvSpPr txBox="1">
            <a:spLocks noGrp="1"/>
          </p:cNvSpPr>
          <p:nvPr>
            <p:ph type="body" idx="1"/>
          </p:nvPr>
        </p:nvSpPr>
        <p:spPr>
          <a:xfrm>
            <a:off x="688350" y="1522200"/>
            <a:ext cx="7767300" cy="4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1</a:t>
            </a:r>
            <a:r>
              <a:rPr lang="en-US" sz="2000" b="1" baseline="30000" dirty="0">
                <a:solidFill>
                  <a:srgbClr val="C13F3F"/>
                </a:solidFill>
              </a:rPr>
              <a:t>st</a:t>
            </a:r>
            <a:r>
              <a:rPr lang="en-US" sz="2000" b="1" dirty="0">
                <a:solidFill>
                  <a:srgbClr val="C13F3F"/>
                </a:solidFill>
              </a:rPr>
              <a:t> Question: How do you describe or name the area where you live?</a:t>
            </a:r>
            <a:endParaRPr sz="2000" b="1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2</a:t>
            </a:r>
            <a:r>
              <a:rPr lang="en-US" sz="2000" b="1" baseline="30000" dirty="0">
                <a:solidFill>
                  <a:srgbClr val="C13F3F"/>
                </a:solidFill>
              </a:rPr>
              <a:t>nd</a:t>
            </a:r>
            <a:r>
              <a:rPr lang="en-US" sz="2000" b="1" dirty="0">
                <a:solidFill>
                  <a:srgbClr val="C13F3F"/>
                </a:solidFill>
              </a:rPr>
              <a:t> Question: What are its geographic boundaries?</a:t>
            </a: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What other neighborhoods are there?</a:t>
            </a:r>
            <a:endParaRPr sz="2000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60"/>
              <a:buNone/>
            </a:pPr>
            <a:endParaRPr sz="1000" b="1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960"/>
              <a:buNone/>
            </a:pPr>
            <a:r>
              <a:rPr lang="en-US" sz="2000" b="1" dirty="0">
                <a:solidFill>
                  <a:srgbClr val="002060"/>
                </a:solidFill>
              </a:rPr>
              <a:t>Examples of physical features defining a neighborhood boundary: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Natural neighborhood dividing lines, such as highway or major roads, rivers, canals and/or hills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Areas around parks or schools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Other neighborhood landmarks</a:t>
            </a:r>
            <a:endParaRPr sz="2000" dirty="0">
              <a:solidFill>
                <a:srgbClr val="002060"/>
              </a:solidFill>
            </a:endParaRPr>
          </a:p>
          <a:p>
            <a:pPr marL="32004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2060"/>
              </a:solidFill>
            </a:endParaRPr>
          </a:p>
        </p:txBody>
      </p:sp>
      <p:pic>
        <p:nvPicPr>
          <p:cNvPr id="155" name="Google Shape;15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7773" y="5643581"/>
            <a:ext cx="3546227" cy="6787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4"/>
          <p:cNvCxnSpPr/>
          <p:nvPr/>
        </p:nvCxnSpPr>
        <p:spPr>
          <a:xfrm>
            <a:off x="3043500" y="1013399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69AC79-D0B4-29A3-B809-77BE80C32C3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24, 2024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160C44-5C53-32B9-D699-3B1212B9F059}"/>
              </a:ext>
            </a:extLst>
          </p:cNvPr>
          <p:cNvSpPr/>
          <p:nvPr/>
        </p:nvSpPr>
        <p:spPr>
          <a:xfrm>
            <a:off x="609600" y="1760415"/>
            <a:ext cx="8001000" cy="106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10200" y="14177"/>
            <a:ext cx="9133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Defining Communities of Interest</a:t>
            </a:r>
            <a:endParaRPr dirty="0"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838050" y="1200425"/>
            <a:ext cx="7620300" cy="4310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rPr lang="en-US" sz="1800" dirty="0">
                <a:solidFill>
                  <a:srgbClr val="002060"/>
                </a:solidFill>
              </a:rPr>
              <a:t>California Elections Code Section 21130(c)(2):</a:t>
            </a:r>
            <a:endParaRPr sz="18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080"/>
              <a:buNone/>
            </a:pPr>
            <a:endParaRPr sz="1000" dirty="0"/>
          </a:p>
          <a:p>
            <a:pPr marL="0" lvl="1" indent="0" algn="l" rtl="0">
              <a:spcBef>
                <a:spcPts val="550"/>
              </a:spcBef>
              <a:spcAft>
                <a:spcPts val="0"/>
              </a:spcAft>
              <a:buSzPts val="1400"/>
              <a:buNone/>
            </a:pPr>
            <a:r>
              <a:rPr lang="en-US" sz="2000" b="1" dirty="0">
                <a:solidFill>
                  <a:srgbClr val="C13F3F"/>
                </a:solidFill>
              </a:rPr>
              <a:t>A “community of interest” is a population that shares common social or economic interests </a:t>
            </a:r>
            <a:r>
              <a:rPr lang="en-US" sz="2000" b="1" u="sng" dirty="0">
                <a:solidFill>
                  <a:srgbClr val="C13F3F"/>
                </a:solidFill>
              </a:rPr>
              <a:t>that should be included within a single district for purposes of its effective and fair representation</a:t>
            </a:r>
            <a:r>
              <a:rPr lang="en-US" sz="2000" b="1" dirty="0">
                <a:solidFill>
                  <a:srgbClr val="C13F3F"/>
                </a:solidFill>
              </a:rPr>
              <a:t>.</a:t>
            </a:r>
            <a:r>
              <a:rPr lang="en-US" sz="2000" b="1" dirty="0"/>
              <a:t> </a:t>
            </a:r>
            <a:endParaRPr sz="2000" b="1" dirty="0"/>
          </a:p>
          <a:p>
            <a:pPr marL="0" lvl="1" indent="0" algn="l" rtl="0">
              <a:spcBef>
                <a:spcPts val="550"/>
              </a:spcBef>
              <a:spcAft>
                <a:spcPts val="0"/>
              </a:spcAft>
              <a:buSzPts val="1400"/>
              <a:buNone/>
            </a:pPr>
            <a:endParaRPr sz="1000" dirty="0">
              <a:solidFill>
                <a:srgbClr val="002060"/>
              </a:solidFill>
            </a:endParaRPr>
          </a:p>
          <a:p>
            <a:pPr marL="0" lvl="1" indent="0" algn="l" rtl="0">
              <a:spcBef>
                <a:spcPts val="550"/>
              </a:spcBef>
              <a:spcAft>
                <a:spcPts val="0"/>
              </a:spcAft>
              <a:buSzPts val="1400"/>
              <a:buNone/>
            </a:pPr>
            <a:r>
              <a:rPr lang="en-US" sz="1800" dirty="0">
                <a:solidFill>
                  <a:srgbClr val="002060"/>
                </a:solidFill>
              </a:rPr>
              <a:t>The shared interests may include (but are not limited to):</a:t>
            </a:r>
          </a:p>
          <a:p>
            <a:pPr marL="342900" lvl="1" indent="-342900">
              <a:buSzPts val="1400"/>
            </a:pPr>
            <a:r>
              <a:rPr lang="en-US" sz="1800" dirty="0">
                <a:solidFill>
                  <a:srgbClr val="002060"/>
                </a:solidFill>
              </a:rPr>
              <a:t>Shared public policy concerns such as education, public safety, public health, environment, housing, transportation, and access to social services. cultural districts; </a:t>
            </a:r>
          </a:p>
          <a:p>
            <a:pPr marL="342900" lvl="1" indent="-342900">
              <a:buSzPts val="1400"/>
            </a:pPr>
            <a:r>
              <a:rPr lang="en-US" sz="1800" dirty="0">
                <a:solidFill>
                  <a:srgbClr val="002060"/>
                </a:solidFill>
              </a:rPr>
              <a:t>Shared socioeconomic characteristics;</a:t>
            </a:r>
          </a:p>
          <a:p>
            <a:pPr marL="342900" lvl="1" indent="-342900">
              <a:buSzPts val="1400"/>
            </a:pPr>
            <a:r>
              <a:rPr lang="en-US" sz="1800" dirty="0">
                <a:solidFill>
                  <a:srgbClr val="002060"/>
                </a:solidFill>
              </a:rPr>
              <a:t>Similar voter registration rates and participation rates; and /or</a:t>
            </a:r>
          </a:p>
          <a:p>
            <a:pPr marL="342900" lvl="1" indent="-342900">
              <a:buSzPts val="1400"/>
            </a:pPr>
            <a:r>
              <a:rPr lang="en-US" sz="1800" dirty="0">
                <a:solidFill>
                  <a:srgbClr val="002060"/>
                </a:solidFill>
              </a:rPr>
              <a:t>Shared histories.</a:t>
            </a:r>
            <a:endParaRPr lang="en-US" sz="2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960"/>
              <a:buNone/>
            </a:pPr>
            <a:endParaRPr sz="1600" dirty="0"/>
          </a:p>
        </p:txBody>
      </p:sp>
      <p:cxnSp>
        <p:nvCxnSpPr>
          <p:cNvPr id="176" name="Google Shape;176;p6"/>
          <p:cNvCxnSpPr/>
          <p:nvPr/>
        </p:nvCxnSpPr>
        <p:spPr>
          <a:xfrm>
            <a:off x="3057000" y="991277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165;p5">
            <a:extLst>
              <a:ext uri="{FF2B5EF4-FFF2-40B4-BE49-F238E27FC236}">
                <a16:creationId xmlns:a16="http://schemas.microsoft.com/office/drawing/2014/main" id="{8624B3AD-D669-1DDE-C3E3-435B24102C5D}"/>
              </a:ext>
            </a:extLst>
          </p:cNvPr>
          <p:cNvSpPr txBox="1"/>
          <p:nvPr/>
        </p:nvSpPr>
        <p:spPr>
          <a:xfrm>
            <a:off x="1447800" y="5578591"/>
            <a:ext cx="6400800" cy="646290"/>
          </a:xfrm>
          <a:prstGeom prst="rect">
            <a:avLst/>
          </a:prstGeom>
          <a:solidFill>
            <a:srgbClr val="EEF2F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Definitions of Communities of Interest may </a:t>
            </a:r>
            <a:r>
              <a:rPr lang="en-US" u="sng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not</a:t>
            </a:r>
            <a:r>
              <a:rPr lang="en-US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include relationships with political parties, incumbents, or political candidates.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E5039-D29C-B0A7-F20D-7AB5C986A1C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24, 2024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08158D-9283-20B0-EAA8-8F832FE3CA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665" y="954754"/>
            <a:ext cx="4290832" cy="32561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755269-13B2-C349-4DDA-6623D4FE20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5135" y="2800352"/>
            <a:ext cx="4290832" cy="32561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343AF6-7960-43B9-BBDC-FA2FA10AB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Other Socio-Economic Demographics</a:t>
            </a:r>
          </a:p>
        </p:txBody>
      </p:sp>
      <p:cxnSp>
        <p:nvCxnSpPr>
          <p:cNvPr id="5" name="Google Shape;131;p2">
            <a:extLst>
              <a:ext uri="{FF2B5EF4-FFF2-40B4-BE49-F238E27FC236}">
                <a16:creationId xmlns:a16="http://schemas.microsoft.com/office/drawing/2014/main" id="{30C84F8F-A0F6-4B62-8A4E-FAC34A86B929}"/>
              </a:ext>
            </a:extLst>
          </p:cNvPr>
          <p:cNvCxnSpPr/>
          <p:nvPr/>
        </p:nvCxnSpPr>
        <p:spPr>
          <a:xfrm>
            <a:off x="3057000" y="9144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40EC84-1B44-B8A2-0863-8E01BDACD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24, 2024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83398D-B50C-A17B-D619-E257E58F4290}"/>
              </a:ext>
            </a:extLst>
          </p:cNvPr>
          <p:cNvSpPr txBox="1"/>
          <p:nvPr/>
        </p:nvSpPr>
        <p:spPr>
          <a:xfrm>
            <a:off x="5910532" y="2395585"/>
            <a:ext cx="18618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Garamond" panose="02020404030301010803" pitchFamily="18" charset="0"/>
              </a:rPr>
              <a:t>Percent of families with child at home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CBB87-23CC-1EAE-1B75-96090CFBB996}"/>
              </a:ext>
            </a:extLst>
          </p:cNvPr>
          <p:cNvSpPr txBox="1"/>
          <p:nvPr/>
        </p:nvSpPr>
        <p:spPr>
          <a:xfrm>
            <a:off x="609600" y="4428451"/>
            <a:ext cx="2133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Garamond" panose="02020404030301010803" pitchFamily="18" charset="0"/>
              </a:rPr>
              <a:t>Percent of households earning more than $75k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00BB1C-A722-B0A4-6B65-F205F14104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06" y="4674896"/>
            <a:ext cx="1402829" cy="140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14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1731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Your Turn:</a:t>
            </a:r>
            <a:endParaRPr sz="4000" dirty="0"/>
          </a:p>
        </p:txBody>
      </p:sp>
      <p:sp>
        <p:nvSpPr>
          <p:cNvPr id="154" name="Google Shape;154;p4"/>
          <p:cNvSpPr txBox="1">
            <a:spLocks noGrp="1"/>
          </p:cNvSpPr>
          <p:nvPr>
            <p:ph type="body" idx="1"/>
          </p:nvPr>
        </p:nvSpPr>
        <p:spPr>
          <a:xfrm>
            <a:off x="688350" y="1273200"/>
            <a:ext cx="7767300" cy="46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What area do you consider your neighborhood?</a:t>
            </a:r>
            <a:endParaRPr sz="2400" b="1" dirty="0">
              <a:solidFill>
                <a:srgbClr val="002060"/>
              </a:solidFill>
            </a:endParaRPr>
          </a:p>
          <a:p>
            <a:pPr marL="457200" lvl="0" indent="-457200" algn="l" rtl="0">
              <a:spcBef>
                <a:spcPts val="700"/>
              </a:spcBef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What are your “communities of interest”?</a:t>
            </a:r>
          </a:p>
          <a:p>
            <a:pPr marL="0" indent="0">
              <a:buSzPts val="1200"/>
              <a:buNone/>
            </a:pPr>
            <a:r>
              <a:rPr lang="en-US" sz="1800" b="1" dirty="0">
                <a:solidFill>
                  <a:srgbClr val="002060"/>
                </a:solidFill>
              </a:rPr>
              <a:t>For each answer, please provide:</a:t>
            </a:r>
          </a:p>
          <a:p>
            <a:pPr>
              <a:buSzPts val="1200"/>
            </a:pPr>
            <a:r>
              <a:rPr lang="en-US" sz="1800" b="1" dirty="0">
                <a:solidFill>
                  <a:srgbClr val="002060"/>
                </a:solidFill>
              </a:rPr>
              <a:t>Geographic boundaries</a:t>
            </a:r>
          </a:p>
          <a:p>
            <a:pPr>
              <a:buSzPts val="1200"/>
            </a:pPr>
            <a:r>
              <a:rPr lang="en-US" sz="1800" b="1" dirty="0">
                <a:solidFill>
                  <a:srgbClr val="002060"/>
                </a:solidFill>
              </a:rPr>
              <a:t>The history or defining shared characteristic of the area</a:t>
            </a:r>
          </a:p>
          <a:p>
            <a:pPr marL="0" indent="0">
              <a:buSzPts val="1200"/>
              <a:buNone/>
            </a:pPr>
            <a:r>
              <a:rPr lang="en-US" sz="1800" dirty="0">
                <a:solidFill>
                  <a:srgbClr val="002060"/>
                </a:solidFill>
              </a:rPr>
              <a:t>In the absence of public testimony, planning records and other similar documents may provide definition.</a:t>
            </a:r>
          </a:p>
          <a:p>
            <a:pPr marL="457200" indent="-457200">
              <a:buSzPts val="1200"/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Any other questions about the process, criteria, maps, or any other part of this process?</a:t>
            </a:r>
          </a:p>
        </p:txBody>
      </p:sp>
      <p:cxnSp>
        <p:nvCxnSpPr>
          <p:cNvPr id="157" name="Google Shape;157;p4"/>
          <p:cNvCxnSpPr/>
          <p:nvPr/>
        </p:nvCxnSpPr>
        <p:spPr>
          <a:xfrm>
            <a:off x="3043500" y="1013399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Graphic 1" descr="House outline">
            <a:extLst>
              <a:ext uri="{FF2B5EF4-FFF2-40B4-BE49-F238E27FC236}">
                <a16:creationId xmlns:a16="http://schemas.microsoft.com/office/drawing/2014/main" id="{2EE5800E-1875-5882-9854-6EB3CCB22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65853" y="5214738"/>
            <a:ext cx="728862" cy="728862"/>
          </a:xfrm>
          <a:prstGeom prst="rect">
            <a:avLst/>
          </a:prstGeom>
        </p:spPr>
      </p:pic>
      <p:pic>
        <p:nvPicPr>
          <p:cNvPr id="3" name="Graphic 2" descr="Home outline">
            <a:extLst>
              <a:ext uri="{FF2B5EF4-FFF2-40B4-BE49-F238E27FC236}">
                <a16:creationId xmlns:a16="http://schemas.microsoft.com/office/drawing/2014/main" id="{A8DB36F3-3DB0-D01B-310A-A2AD92C401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303792" y="5214738"/>
            <a:ext cx="728862" cy="728862"/>
          </a:xfrm>
          <a:prstGeom prst="rect">
            <a:avLst/>
          </a:prstGeom>
        </p:spPr>
      </p:pic>
      <p:pic>
        <p:nvPicPr>
          <p:cNvPr id="4" name="Graphic 3" descr="Store outline">
            <a:extLst>
              <a:ext uri="{FF2B5EF4-FFF2-40B4-BE49-F238E27FC236}">
                <a16:creationId xmlns:a16="http://schemas.microsoft.com/office/drawing/2014/main" id="{F40F585B-CC94-0C57-A37E-5F335A518E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994741" y="5214738"/>
            <a:ext cx="728862" cy="728862"/>
          </a:xfrm>
          <a:prstGeom prst="rect">
            <a:avLst/>
          </a:prstGeom>
        </p:spPr>
      </p:pic>
      <p:pic>
        <p:nvPicPr>
          <p:cNvPr id="5" name="Graphic 4" descr="Playground outline">
            <a:extLst>
              <a:ext uri="{FF2B5EF4-FFF2-40B4-BE49-F238E27FC236}">
                <a16:creationId xmlns:a16="http://schemas.microsoft.com/office/drawing/2014/main" id="{A12FEB53-CBE1-A80F-F0F4-A7CFA1FD80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669391" y="5217546"/>
            <a:ext cx="723247" cy="723247"/>
          </a:xfrm>
          <a:prstGeom prst="rect">
            <a:avLst/>
          </a:prstGeom>
        </p:spPr>
      </p:pic>
      <p:pic>
        <p:nvPicPr>
          <p:cNvPr id="6" name="Graphic 5" descr="Park scene outline">
            <a:extLst>
              <a:ext uri="{FF2B5EF4-FFF2-40B4-BE49-F238E27FC236}">
                <a16:creationId xmlns:a16="http://schemas.microsoft.com/office/drawing/2014/main" id="{B719C08D-431B-4C38-4408-417F48AD2FF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876800" y="5214738"/>
            <a:ext cx="728862" cy="728862"/>
          </a:xfrm>
          <a:prstGeom prst="rect">
            <a:avLst/>
          </a:prstGeom>
        </p:spPr>
      </p:pic>
      <p:pic>
        <p:nvPicPr>
          <p:cNvPr id="7" name="Graphic 6" descr="Home outline">
            <a:extLst>
              <a:ext uri="{FF2B5EF4-FFF2-40B4-BE49-F238E27FC236}">
                <a16:creationId xmlns:a16="http://schemas.microsoft.com/office/drawing/2014/main" id="{6AFC59E3-89E1-F872-888E-6442D00C5C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621710" y="5214738"/>
            <a:ext cx="728862" cy="728862"/>
          </a:xfrm>
          <a:prstGeom prst="rect">
            <a:avLst/>
          </a:prstGeom>
        </p:spPr>
      </p:pic>
      <p:pic>
        <p:nvPicPr>
          <p:cNvPr id="8" name="Graphic 7" descr="House outline">
            <a:extLst>
              <a:ext uri="{FF2B5EF4-FFF2-40B4-BE49-F238E27FC236}">
                <a16:creationId xmlns:a16="http://schemas.microsoft.com/office/drawing/2014/main" id="{087B4C47-0C95-E579-E764-C1C3E93718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380877" y="5214738"/>
            <a:ext cx="728862" cy="728862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237291C-B602-C817-2DE5-FAA0493B288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24,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868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 txBox="1">
            <a:spLocks noGrp="1"/>
          </p:cNvSpPr>
          <p:nvPr>
            <p:ph type="title"/>
          </p:nvPr>
        </p:nvSpPr>
        <p:spPr>
          <a:xfrm>
            <a:off x="341375" y="28353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Share Your Thoughts</a:t>
            </a:r>
            <a:endParaRPr sz="4000" dirty="0"/>
          </a:p>
        </p:txBody>
      </p:sp>
      <p:sp>
        <p:nvSpPr>
          <p:cNvPr id="268" name="Google Shape;268;p15"/>
          <p:cNvSpPr txBox="1">
            <a:spLocks noGrp="1"/>
          </p:cNvSpPr>
          <p:nvPr>
            <p:ph type="body" idx="1"/>
          </p:nvPr>
        </p:nvSpPr>
        <p:spPr>
          <a:xfrm>
            <a:off x="847025" y="1375200"/>
            <a:ext cx="7449900" cy="41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 dirty="0">
              <a:solidFill>
                <a:srgbClr val="7030A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000000"/>
                </a:solidFill>
              </a:rPr>
              <a:t>Website</a:t>
            </a:r>
            <a:endParaRPr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000000"/>
                </a:solidFill>
                <a:hlinkClick r:id="rId3"/>
              </a:rPr>
              <a:t>https://www.aadusd.k12.ca.us/</a:t>
            </a:r>
            <a:endParaRPr lang="en-US" b="1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endParaRPr b="1" dirty="0">
              <a:solidFill>
                <a:srgbClr val="C13F3F"/>
              </a:solidFill>
            </a:endParaRPr>
          </a:p>
        </p:txBody>
      </p:sp>
      <p:cxnSp>
        <p:nvCxnSpPr>
          <p:cNvPr id="270" name="Google Shape;270;p15"/>
          <p:cNvCxnSpPr/>
          <p:nvPr/>
        </p:nvCxnSpPr>
        <p:spPr>
          <a:xfrm>
            <a:off x="3056975" y="1018953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3BE0D6-38F6-F13F-99BA-DC9C88AC77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24, 2024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8775-6895-4798-8EF7-F4243FE45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Election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6614D-6D59-461D-B251-BBF26FF250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C13F3F"/>
                </a:solidFill>
              </a:rPr>
              <a:t>“At Large”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C13F3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C13F3F"/>
                </a:solidFill>
              </a:rPr>
              <a:t>“From District” or “Residence” Districts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C13F3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C13F3F"/>
                </a:solidFill>
              </a:rPr>
              <a:t>“By District”</a:t>
            </a:r>
          </a:p>
          <a:p>
            <a:endParaRPr lang="en-US" b="1" dirty="0">
              <a:solidFill>
                <a:srgbClr val="C13F3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9A0E62-B3E1-46F2-807C-650CFFDE8588}"/>
              </a:ext>
            </a:extLst>
          </p:cNvPr>
          <p:cNvSpPr txBox="1"/>
          <p:nvPr/>
        </p:nvSpPr>
        <p:spPr>
          <a:xfrm>
            <a:off x="4840224" y="5144006"/>
            <a:ext cx="40386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aramond" panose="02020404030301010803" pitchFamily="18" charset="0"/>
              </a:rPr>
              <a:t>The California Voting Rights Act was written to specifically encourage by-district elections.</a:t>
            </a:r>
          </a:p>
        </p:txBody>
      </p:sp>
      <p:cxnSp>
        <p:nvCxnSpPr>
          <p:cNvPr id="7" name="Google Shape;131;p2">
            <a:extLst>
              <a:ext uri="{FF2B5EF4-FFF2-40B4-BE49-F238E27FC236}">
                <a16:creationId xmlns:a16="http://schemas.microsoft.com/office/drawing/2014/main" id="{E5A2FD38-73DF-4D29-85F8-B94A4BA957EF}"/>
              </a:ext>
            </a:extLst>
          </p:cNvPr>
          <p:cNvCxnSpPr/>
          <p:nvPr/>
        </p:nvCxnSpPr>
        <p:spPr>
          <a:xfrm>
            <a:off x="3057000" y="91904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C320B-B4AB-6DC1-47C3-7BEF9403517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24,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08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982DA-A681-47C0-B809-69B477FBE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771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California Voting Rights Act (CVRA)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B7BA8-468C-4539-8957-0EEED3137D9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78056" y="1219200"/>
            <a:ext cx="7987888" cy="5105400"/>
          </a:xfrm>
        </p:spPr>
        <p:txBody>
          <a:bodyPr/>
          <a:lstStyle/>
          <a:p>
            <a:r>
              <a:rPr lang="en-US" sz="2000" dirty="0">
                <a:solidFill>
                  <a:srgbClr val="002060"/>
                </a:solidFill>
              </a:rPr>
              <a:t>Under the Federal Voting Rights Act (passed in 1965), a jurisdiction must fail 4 factual tests before it is in violation of the law.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The California VRA makes it significantly easier for plaintiffs to force jurisdictions into “by-district” election systems by eliminating two of the US Supreme Court Gingles tests:</a:t>
            </a:r>
          </a:p>
          <a:p>
            <a:pPr lvl="1"/>
            <a:r>
              <a:rPr lang="en-US" sz="1800" strike="sngStrike" dirty="0">
                <a:solidFill>
                  <a:srgbClr val="002060"/>
                </a:solidFill>
              </a:rPr>
              <a:t>Can the protected class constitute the majority of a district?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Does the protected class vote as a bloc?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Do the voters who are not in the protected class vote in a bloc to defeat the preferred candidates of the protected class?</a:t>
            </a:r>
          </a:p>
          <a:p>
            <a:pPr lvl="1"/>
            <a:r>
              <a:rPr lang="en-US" sz="1800" strike="sngStrike" dirty="0">
                <a:solidFill>
                  <a:srgbClr val="002060"/>
                </a:solidFill>
              </a:rPr>
              <a:t>Do the “totality of circumstances” indicate race is a factor in elections?</a:t>
            </a:r>
          </a:p>
          <a:p>
            <a:pPr lvl="1"/>
            <a:endParaRPr lang="en-US" sz="18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Liability is now determined only by the presence of racially polarized voting and dilution of the protected class’s voting strength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6" name="Google Shape;131;p2">
            <a:extLst>
              <a:ext uri="{FF2B5EF4-FFF2-40B4-BE49-F238E27FC236}">
                <a16:creationId xmlns:a16="http://schemas.microsoft.com/office/drawing/2014/main" id="{B4B09AEA-5C61-42CF-9074-0CA90928B032}"/>
              </a:ext>
            </a:extLst>
          </p:cNvPr>
          <p:cNvCxnSpPr/>
          <p:nvPr/>
        </p:nvCxnSpPr>
        <p:spPr>
          <a:xfrm>
            <a:off x="3057000" y="935948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D6511-CC3E-74CE-3BA5-6A1F90A1FD4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24,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495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405DC-F25E-4B6A-A93A-BDF8DA548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CVRA Impact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E0058D-368F-417C-8024-84E7E11DE55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6698" y="914400"/>
            <a:ext cx="4463902" cy="5410200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rgbClr val="C13F3F"/>
                </a:solidFill>
              </a:rPr>
              <a:t>Switched (or in the process of switching) as a result of CVRA: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At least 240 school districts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34 Community College Districts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160+ cities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1 County Board of Supervisors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Over 50 special districts.</a:t>
            </a:r>
          </a:p>
          <a:p>
            <a:r>
              <a:rPr lang="en-US" sz="1600" b="1" dirty="0">
                <a:solidFill>
                  <a:srgbClr val="C13F3F"/>
                </a:solidFill>
              </a:rPr>
              <a:t>Cases So Far: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Palmdale, Santa Clara and Santa Monica went to trial on the merits. Palmdale and Santa Clara lost. Santa Monica is awaiting a decision.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Modesto and Palmdale each spent about $1.8 million on their defense (in addition to the attorney fee awards in those cases). 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Santa Monica has spent an estimated $7 million so far. Plaintiffs in Santa Monica requested $22 million in legal fees after the original trial.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BF98E-81E6-4F0F-A472-DD5EDB36550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061100" y="914400"/>
            <a:ext cx="3930500" cy="5105400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rgbClr val="C13F3F"/>
                </a:solidFill>
              </a:rPr>
              <a:t>Sample settlements: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Palmdale: $4.7 million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Modesto: $3 million 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Highland: $1.3 million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Anaheim: $1.1 million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Whittier: $1 million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Santa Barbara: $600,000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Tulare Hospital: $500,000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Camarillo: $233,000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Compton Unified: $200,000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Madera Unified: about $170,000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Hanford Joint Union Schools: $118,000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Merced City: $42,000</a:t>
            </a:r>
          </a:p>
          <a:p>
            <a:r>
              <a:rPr lang="en-US" sz="1600" b="1" dirty="0">
                <a:solidFill>
                  <a:srgbClr val="C13F3F"/>
                </a:solidFill>
              </a:rPr>
              <a:t>An estimated $16 million in total settlements and court awards so far.</a:t>
            </a:r>
          </a:p>
        </p:txBody>
      </p:sp>
      <p:cxnSp>
        <p:nvCxnSpPr>
          <p:cNvPr id="8" name="Google Shape;131;p2">
            <a:extLst>
              <a:ext uri="{FF2B5EF4-FFF2-40B4-BE49-F238E27FC236}">
                <a16:creationId xmlns:a16="http://schemas.microsoft.com/office/drawing/2014/main" id="{8B6487F8-DDFF-422B-937A-29A20B0E4824}"/>
              </a:ext>
            </a:extLst>
          </p:cNvPr>
          <p:cNvCxnSpPr/>
          <p:nvPr/>
        </p:nvCxnSpPr>
        <p:spPr>
          <a:xfrm>
            <a:off x="3057000" y="8382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7E94A5-6BDE-7BCF-BC21-883EF6EDAE1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October 24,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65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341400" y="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Districting Process</a:t>
            </a:r>
            <a:endParaRPr sz="4000" dirty="0"/>
          </a:p>
        </p:txBody>
      </p:sp>
      <p:cxnSp>
        <p:nvCxnSpPr>
          <p:cNvPr id="131" name="Google Shape;131;p2"/>
          <p:cNvCxnSpPr/>
          <p:nvPr/>
        </p:nvCxnSpPr>
        <p:spPr>
          <a:xfrm>
            <a:off x="3057000" y="9906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889E49A5-FF2C-42CD-A94F-5093C754890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86852624"/>
              </p:ext>
            </p:extLst>
          </p:nvPr>
        </p:nvGraphicFramePr>
        <p:xfrm>
          <a:off x="533400" y="1439782"/>
          <a:ext cx="8153400" cy="408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5524500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Initial Hearings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October 10 &amp; 24,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prior to release of draft maps.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Education and to solicit input on the composition of districts.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community forums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October 15 &amp; November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community meetings to educate and inform the community about the districting process and receive input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545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Release draft maps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November 7,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Maps must be posted at least 7 days prior to 3</a:t>
                      </a:r>
                      <a:r>
                        <a:rPr lang="en-US" sz="1600" b="0" baseline="300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rd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hearing.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473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hearings on draft maps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November 14 &amp; December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meetings to discuss and revise the draft maps and to discuss the election sequence.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7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adoption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December 19,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adopted via resolution.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Final map must be posted at least 7 days prior to adoption.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5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County Committee Hearing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Early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The Los Angeles County Committee on School District Organization must hold a hearing within the district for final approval of the change to by-Trustee Area elections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97858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795888-3386-6350-BFE9-9A575A6F4D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24,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41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body" idx="4294967295"/>
          </p:nvPr>
        </p:nvSpPr>
        <p:spPr>
          <a:xfrm>
            <a:off x="111576" y="1939924"/>
            <a:ext cx="2590800" cy="1413000"/>
          </a:xfrm>
          <a:prstGeom prst="rect">
            <a:avLst/>
          </a:prstGeom>
          <a:noFill/>
          <a:ln w="9525" cap="flat" cmpd="sng">
            <a:solidFill>
              <a:schemeClr val="accent5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>
                <a:solidFill>
                  <a:srgbClr val="002060"/>
                </a:solidFill>
              </a:rPr>
              <a:t>Equal Population</a:t>
            </a:r>
            <a:endParaRPr sz="64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>
                <a:solidFill>
                  <a:srgbClr val="002060"/>
                </a:solidFill>
              </a:rPr>
              <a:t>Federal</a:t>
            </a:r>
            <a:r>
              <a:rPr lang="en-US" sz="6400">
                <a:solidFill>
                  <a:srgbClr val="002060"/>
                </a:solidFill>
              </a:rPr>
              <a:t> </a:t>
            </a:r>
            <a:r>
              <a:rPr lang="en-US" sz="6400" b="1">
                <a:solidFill>
                  <a:srgbClr val="002060"/>
                </a:solidFill>
              </a:rPr>
              <a:t>Voting Rights Act</a:t>
            </a:r>
            <a:endParaRPr sz="64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>
                <a:solidFill>
                  <a:srgbClr val="002060"/>
                </a:solidFill>
              </a:rPr>
              <a:t>No Racial Gerrymandering</a:t>
            </a:r>
            <a:endParaRPr sz="6400">
              <a:solidFill>
                <a:srgbClr val="002060"/>
              </a:solidFill>
            </a:endParaRPr>
          </a:p>
          <a:p>
            <a:pPr marL="640080" lvl="1" indent="-175641" algn="l" rtl="0">
              <a:spcBef>
                <a:spcPts val="550"/>
              </a:spcBef>
              <a:spcAft>
                <a:spcPts val="0"/>
              </a:spcAft>
              <a:buSzPct val="70000"/>
              <a:buNone/>
            </a:pPr>
            <a:endParaRPr sz="2400"/>
          </a:p>
        </p:txBody>
      </p:sp>
      <p:sp>
        <p:nvSpPr>
          <p:cNvPr id="139" name="Google Shape;139;p3"/>
          <p:cNvSpPr txBox="1">
            <a:spLocks noGrp="1"/>
          </p:cNvSpPr>
          <p:nvPr>
            <p:ph type="body" idx="4294967295"/>
          </p:nvPr>
        </p:nvSpPr>
        <p:spPr>
          <a:xfrm>
            <a:off x="6025200" y="1910453"/>
            <a:ext cx="3007200" cy="1674025"/>
          </a:xfrm>
          <a:prstGeom prst="rect">
            <a:avLst/>
          </a:prstGeom>
          <a:noFill/>
          <a:ln w="9525" cap="flat" cmpd="sng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“Shall not adopt election district boundaries for the purpose of favoring or discriminating against an incumbent, political candidate, or political party.”</a:t>
            </a:r>
            <a:endParaRPr sz="1600" dirty="0">
              <a:solidFill>
                <a:srgbClr val="002060"/>
              </a:solidFill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111576" y="1295400"/>
            <a:ext cx="2590800" cy="639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1. Federal Laws</a:t>
            </a:r>
            <a:endParaRPr sz="1800"/>
          </a:p>
        </p:txBody>
      </p:sp>
      <p:sp>
        <p:nvSpPr>
          <p:cNvPr id="141" name="Google Shape;141;p3"/>
          <p:cNvSpPr txBox="1"/>
          <p:nvPr/>
        </p:nvSpPr>
        <p:spPr>
          <a:xfrm>
            <a:off x="2842875" y="1295403"/>
            <a:ext cx="3039600" cy="639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2. California </a:t>
            </a:r>
            <a:r>
              <a:rPr lang="en-US" b="1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Criteria</a:t>
            </a:r>
            <a:endParaRPr sz="1800" dirty="0"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425" y="4174078"/>
            <a:ext cx="2457125" cy="162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2857788" y="1910453"/>
            <a:ext cx="3009600" cy="4124304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In prioritized order: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Geographically contiguous</a:t>
            </a:r>
            <a:endParaRPr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Avoid division of neighborhoods and “communities of interest” </a:t>
            </a:r>
            <a: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(Socio-economic geographic areas that should be kept together)</a:t>
            </a:r>
            <a:endParaRPr sz="1450" b="0" i="0" u="none" strike="noStrike" cap="none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indent="-342900">
              <a:spcBef>
                <a:spcPts val="700"/>
              </a:spcBef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Avoid division of Cities and Census Designated Places</a:t>
            </a:r>
            <a:endParaRPr lang="en-US"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Easily identifiable boundaries</a:t>
            </a:r>
            <a:endParaRPr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Compact</a:t>
            </a:r>
            <a: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(Do not bypass one group of people to get to a more distant group of people)</a:t>
            </a:r>
          </a:p>
          <a:p>
            <a:pPr marR="0" lvl="0" algn="l" rtl="0">
              <a:spcBef>
                <a:spcPts val="700"/>
              </a:spcBef>
              <a:spcAft>
                <a:spcPts val="0"/>
              </a:spcAft>
            </a:pPr>
            <a:endParaRPr sz="300" dirty="0">
              <a:solidFill>
                <a:srgbClr val="002060"/>
              </a:solidFill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6022937" y="1295403"/>
            <a:ext cx="3007200" cy="6399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2. California Prohibition</a:t>
            </a:r>
            <a:endParaRPr sz="1800" dirty="0"/>
          </a:p>
        </p:txBody>
      </p:sp>
      <p:cxnSp>
        <p:nvCxnSpPr>
          <p:cNvPr id="147" name="Google Shape;147;p3"/>
          <p:cNvCxnSpPr/>
          <p:nvPr/>
        </p:nvCxnSpPr>
        <p:spPr>
          <a:xfrm>
            <a:off x="3057000" y="9009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5F772203-E04B-4ED9-85FB-B3633530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Districting Rules and Goals</a:t>
            </a:r>
            <a:endParaRPr lang="en-US" sz="4000" b="1" dirty="0"/>
          </a:p>
        </p:txBody>
      </p:sp>
      <p:sp>
        <p:nvSpPr>
          <p:cNvPr id="2" name="Google Shape;139;p3">
            <a:extLst>
              <a:ext uri="{FF2B5EF4-FFF2-40B4-BE49-F238E27FC236}">
                <a16:creationId xmlns:a16="http://schemas.microsoft.com/office/drawing/2014/main" id="{0BA4AC22-D02C-4589-01A3-CFF706143BFB}"/>
              </a:ext>
            </a:extLst>
          </p:cNvPr>
          <p:cNvSpPr txBox="1">
            <a:spLocks/>
          </p:cNvSpPr>
          <p:nvPr/>
        </p:nvSpPr>
        <p:spPr>
          <a:xfrm>
            <a:off x="6025063" y="4360732"/>
            <a:ext cx="3007200" cy="1674025"/>
          </a:xfrm>
          <a:prstGeom prst="rect">
            <a:avLst/>
          </a:prstGeom>
          <a:noFill/>
          <a:ln w="9525" cap="flat" cmpd="sng">
            <a:solidFill>
              <a:srgbClr val="AFC9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anchor="t" anchorCtr="0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1600" b="1" dirty="0">
                <a:solidFill>
                  <a:srgbClr val="002060"/>
                </a:solidFill>
              </a:rPr>
              <a:t>Future population growth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" name="Google Shape;144;p3">
            <a:extLst>
              <a:ext uri="{FF2B5EF4-FFF2-40B4-BE49-F238E27FC236}">
                <a16:creationId xmlns:a16="http://schemas.microsoft.com/office/drawing/2014/main" id="{0F43825D-F602-AB87-1048-84E5694E37D3}"/>
              </a:ext>
            </a:extLst>
          </p:cNvPr>
          <p:cNvSpPr txBox="1"/>
          <p:nvPr/>
        </p:nvSpPr>
        <p:spPr>
          <a:xfrm>
            <a:off x="6022800" y="3745682"/>
            <a:ext cx="3007200" cy="639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b="1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3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 Other Traditional Redistricting Principles</a:t>
            </a:r>
            <a:endParaRPr sz="18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103C9-32CB-45C0-C981-F8D460D8996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24,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552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7440E0D-E27D-48B9-8D1C-B1CE89F0A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Demographics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2E204C-F31A-4F29-A7E9-804D1D7E0392}"/>
              </a:ext>
            </a:extLst>
          </p:cNvPr>
          <p:cNvSpPr txBox="1"/>
          <p:nvPr/>
        </p:nvSpPr>
        <p:spPr>
          <a:xfrm>
            <a:off x="95738" y="1693336"/>
            <a:ext cx="251460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“Citizen Voting Age Population” data from the Census Bureau’s American Community Survey is considered the best available data on “eligible voters.”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8FDBBF3-5430-765D-F1C9-BFA4D34754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712084"/>
              </p:ext>
            </p:extLst>
          </p:nvPr>
        </p:nvGraphicFramePr>
        <p:xfrm>
          <a:off x="3428999" y="1316116"/>
          <a:ext cx="5098661" cy="4475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4" imgW="2648090" imgH="2324066" progId="Excel.Sheet.12">
                  <p:embed/>
                </p:oleObj>
              </mc:Choice>
              <mc:Fallback>
                <p:oleObj name="Worksheet" r:id="rId4" imgW="2648090" imgH="2324066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8FDBBF3-5430-765D-F1C9-BFA4D34754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8999" y="1316116"/>
                        <a:ext cx="5098661" cy="4475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8BE36D-D980-DE41-9527-63393D66562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24,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592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674CE-E61A-46B8-9563-99C9DF01A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5" y="-2619"/>
            <a:ext cx="3114135" cy="1298019"/>
          </a:xfrm>
        </p:spPr>
        <p:txBody>
          <a:bodyPr>
            <a:noAutofit/>
          </a:bodyPr>
          <a:lstStyle/>
          <a:p>
            <a:r>
              <a:rPr lang="en-US" sz="3600" b="1" dirty="0"/>
              <a:t>Demographic 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B09B3F-4DC6-45C9-B0D2-8DF7842981B6}"/>
              </a:ext>
            </a:extLst>
          </p:cNvPr>
          <p:cNvSpPr txBox="1"/>
          <p:nvPr/>
        </p:nvSpPr>
        <p:spPr>
          <a:xfrm>
            <a:off x="424132" y="1981200"/>
            <a:ext cx="22860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Each of five Trustee Areas would contain about 2,453 people.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15E37DB-D465-02E1-CCF1-2015FDBFBF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745038"/>
              </p:ext>
            </p:extLst>
          </p:nvPr>
        </p:nvGraphicFramePr>
        <p:xfrm>
          <a:off x="3451883" y="304800"/>
          <a:ext cx="5295900" cy="596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3" imgW="5295875" imgH="5962786" progId="Excel.Sheet.12">
                  <p:embed/>
                </p:oleObj>
              </mc:Choice>
              <mc:Fallback>
                <p:oleObj name="Worksheet" r:id="rId3" imgW="5295875" imgH="5962786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15E37DB-D465-02E1-CCF1-2015FDBFBF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51883" y="304800"/>
                        <a:ext cx="5295900" cy="596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CF17EF-AA21-A3AC-2288-57F1AA43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24,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31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3A6C9F-F6A5-D8A0-7A9E-2CBCF2BD6E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594" y="362053"/>
            <a:ext cx="7628812" cy="57893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22838" y="4800600"/>
            <a:ext cx="3640162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No specific concentration of Latino residents; the small pink Census Blocks each contain a small population.</a:t>
            </a:r>
          </a:p>
          <a:p>
            <a:endParaRPr lang="en-US" sz="16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No concentrations of Asian-Americans, African-Americans or Native Americans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4DD3FE-FF48-8913-E574-6E230F1B05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1402829" cy="1408509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D2AC1C12-1795-48D6-CAD5-3464CDE09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0" y="0"/>
            <a:ext cx="3429000" cy="1371600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Latino CVAP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D2A992-F304-C282-47F3-D51A170942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24,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799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9286</TotalTime>
  <Words>1040</Words>
  <Application>Microsoft Office PowerPoint</Application>
  <PresentationFormat>On-screen Show (4:3)</PresentationFormat>
  <Paragraphs>146</Paragraphs>
  <Slides>14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Calibri</vt:lpstr>
      <vt:lpstr>Garamond</vt:lpstr>
      <vt:lpstr>Noto Sans Symbols</vt:lpstr>
      <vt:lpstr>Tw Cen MT</vt:lpstr>
      <vt:lpstr>Twentieth Century</vt:lpstr>
      <vt:lpstr>Wingdings</vt:lpstr>
      <vt:lpstr>Wingdings 2</vt:lpstr>
      <vt:lpstr>Median</vt:lpstr>
      <vt:lpstr>Worksheet</vt:lpstr>
      <vt:lpstr>Acton-Agua Dulce Unified School District Introduction to Districting</vt:lpstr>
      <vt:lpstr>Election Systems</vt:lpstr>
      <vt:lpstr>California Voting Rights Act (CVRA)</vt:lpstr>
      <vt:lpstr>CVRA Impact</vt:lpstr>
      <vt:lpstr>Districting Process</vt:lpstr>
      <vt:lpstr>Districting Rules and Goals</vt:lpstr>
      <vt:lpstr>Key Demographics</vt:lpstr>
      <vt:lpstr>Demographic Summary</vt:lpstr>
      <vt:lpstr>Latino CVAP</vt:lpstr>
      <vt:lpstr>Defining Neighborhoods</vt:lpstr>
      <vt:lpstr>Defining Communities of Interest</vt:lpstr>
      <vt:lpstr>Other Socio-Economic Demographics</vt:lpstr>
      <vt:lpstr>Your Turn:</vt:lpstr>
      <vt:lpstr>Share Your Thoughts</vt:lpstr>
    </vt:vector>
  </TitlesOfParts>
  <Company>Claremont McKenna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NDC Presentation</dc:title>
  <dc:creator>Douglas Johnson</dc:creator>
  <cp:lastModifiedBy>Yolanda McCauley</cp:lastModifiedBy>
  <cp:revision>450</cp:revision>
  <cp:lastPrinted>2017-05-23T05:26:42Z</cp:lastPrinted>
  <dcterms:created xsi:type="dcterms:W3CDTF">2011-05-19T00:29:13Z</dcterms:created>
  <dcterms:modified xsi:type="dcterms:W3CDTF">2024-10-22T18:07:17Z</dcterms:modified>
</cp:coreProperties>
</file>